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</p:sldMasterIdLst>
  <p:notesMasterIdLst>
    <p:notesMasterId r:id="rId16"/>
  </p:notesMasterIdLst>
  <p:sldIdLst>
    <p:sldId id="258" r:id="rId3"/>
    <p:sldId id="269" r:id="rId4"/>
    <p:sldId id="260" r:id="rId5"/>
    <p:sldId id="263" r:id="rId6"/>
    <p:sldId id="261" r:id="rId7"/>
    <p:sldId id="272" r:id="rId8"/>
    <p:sldId id="264" r:id="rId9"/>
    <p:sldId id="265" r:id="rId10"/>
    <p:sldId id="266" r:id="rId11"/>
    <p:sldId id="267" r:id="rId12"/>
    <p:sldId id="270" r:id="rId13"/>
    <p:sldId id="268" r:id="rId14"/>
    <p:sldId id="27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98"/>
    <p:restoredTop sz="94821"/>
  </p:normalViewPr>
  <p:slideViewPr>
    <p:cSldViewPr snapToGrid="0" snapToObjects="1">
      <p:cViewPr varScale="1">
        <p:scale>
          <a:sx n="90" d="100"/>
          <a:sy n="90" d="100"/>
        </p:scale>
        <p:origin x="848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0.png>
</file>

<file path=ppt/media/image11.png>
</file>

<file path=ppt/media/image2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C3E7E6-AE27-0244-A20A-0B48EB39CADA}" type="datetimeFigureOut">
              <a:rPr lang="en-US" smtClean="0"/>
              <a:t>3/14/18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ED21DC-9632-3D4C-B6D7-9C0731E6FD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98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ED21DC-9632-3D4C-B6D7-9C0731E6FD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865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95936" y="1196753"/>
            <a:ext cx="4752528" cy="504056"/>
          </a:xfrm>
          <a:prstGeom prst="rect">
            <a:avLst/>
          </a:prstGeom>
        </p:spPr>
        <p:txBody>
          <a:bodyPr/>
          <a:lstStyle>
            <a:lvl1pPr algn="l">
              <a:defRPr sz="2000" b="1" spc="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92080" y="2492896"/>
            <a:ext cx="3166120" cy="2160240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519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1235893"/>
            <a:ext cx="8229600" cy="710952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811957"/>
            <a:ext cx="8229600" cy="1617043"/>
          </a:xfrm>
          <a:prstGeom prst="rect">
            <a:avLst/>
          </a:prstGeom>
        </p:spPr>
        <p:txBody>
          <a:bodyPr/>
          <a:lstStyle>
            <a:lvl1pPr>
              <a:buClr>
                <a:srgbClr val="F26522"/>
              </a:buClr>
              <a:defRPr/>
            </a:lvl1pPr>
            <a:lvl2pPr>
              <a:buClr>
                <a:srgbClr val="F26522"/>
              </a:buClr>
              <a:defRPr/>
            </a:lvl2pPr>
            <a:lvl3pPr>
              <a:buClr>
                <a:srgbClr val="F26522"/>
              </a:buClr>
              <a:defRPr/>
            </a:lvl3pPr>
            <a:lvl4pPr>
              <a:buClr>
                <a:srgbClr val="F26522"/>
              </a:buClr>
              <a:defRPr/>
            </a:lvl4pPr>
            <a:lvl5pPr>
              <a:buClr>
                <a:srgbClr val="F2652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73569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2102644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552" y="1340768"/>
            <a:ext cx="7772400" cy="761876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1963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864" y="1235893"/>
            <a:ext cx="8229600" cy="5040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864" y="1811957"/>
            <a:ext cx="4038600" cy="1545035"/>
          </a:xfrm>
          <a:prstGeom prst="rect">
            <a:avLst/>
          </a:prstGeom>
        </p:spPr>
        <p:txBody>
          <a:bodyPr/>
          <a:lstStyle>
            <a:lvl1pPr>
              <a:buClr>
                <a:srgbClr val="F26522"/>
              </a:buClr>
              <a:defRPr sz="1600"/>
            </a:lvl1pPr>
            <a:lvl2pPr>
              <a:buClr>
                <a:srgbClr val="F26522"/>
              </a:buClr>
              <a:defRPr sz="1600"/>
            </a:lvl2pPr>
            <a:lvl3pPr>
              <a:buClr>
                <a:srgbClr val="F26522"/>
              </a:buClr>
              <a:defRPr sz="1600"/>
            </a:lvl3pPr>
            <a:lvl4pPr>
              <a:buClr>
                <a:srgbClr val="F26522"/>
              </a:buClr>
              <a:defRPr sz="1600"/>
            </a:lvl4pPr>
            <a:lvl5pPr>
              <a:buClr>
                <a:srgbClr val="F26522"/>
              </a:buCl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11957"/>
            <a:ext cx="4038600" cy="1545035"/>
          </a:xfrm>
          <a:prstGeom prst="rect">
            <a:avLst/>
          </a:prstGeom>
        </p:spPr>
        <p:txBody>
          <a:bodyPr/>
          <a:lstStyle>
            <a:lvl1pPr>
              <a:buClr>
                <a:srgbClr val="F26522"/>
              </a:buClr>
              <a:defRPr sz="1600"/>
            </a:lvl1pPr>
            <a:lvl2pPr>
              <a:buClr>
                <a:srgbClr val="F26522"/>
              </a:buClr>
              <a:defRPr sz="1600"/>
            </a:lvl2pPr>
            <a:lvl3pPr>
              <a:buClr>
                <a:srgbClr val="F26522"/>
              </a:buClr>
              <a:defRPr sz="1600"/>
            </a:lvl3pPr>
            <a:lvl4pPr>
              <a:buClr>
                <a:srgbClr val="F26522"/>
              </a:buClr>
              <a:defRPr sz="1600"/>
            </a:lvl4pPr>
            <a:lvl5pPr>
              <a:buClr>
                <a:srgbClr val="F26522"/>
              </a:buCl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9825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575" y="1340768"/>
            <a:ext cx="3008313" cy="637528"/>
          </a:xfrm>
          <a:prstGeom prst="rect">
            <a:avLst/>
          </a:prstGeom>
        </p:spPr>
        <p:txBody>
          <a:bodyPr anchor="t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12776"/>
            <a:ext cx="5111750" cy="2736304"/>
          </a:xfrm>
          <a:prstGeom prst="rect">
            <a:avLst/>
          </a:prstGeom>
        </p:spPr>
        <p:txBody>
          <a:bodyPr/>
          <a:lstStyle>
            <a:lvl1pPr>
              <a:buClr>
                <a:srgbClr val="F26522"/>
              </a:buClr>
              <a:defRPr sz="1600"/>
            </a:lvl1pPr>
            <a:lvl2pPr>
              <a:buClr>
                <a:srgbClr val="F26522"/>
              </a:buClr>
              <a:defRPr sz="1600"/>
            </a:lvl2pPr>
            <a:lvl3pPr>
              <a:buClr>
                <a:srgbClr val="F26522"/>
              </a:buClr>
              <a:defRPr sz="1600"/>
            </a:lvl3pPr>
            <a:lvl4pPr>
              <a:buClr>
                <a:srgbClr val="F26522"/>
              </a:buClr>
              <a:defRPr sz="1600"/>
            </a:lvl4pPr>
            <a:lvl5pPr>
              <a:buClr>
                <a:srgbClr val="F2652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575" y="2050305"/>
            <a:ext cx="3008313" cy="2098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8037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1638101"/>
            <a:ext cx="3816424" cy="566738"/>
          </a:xfrm>
          <a:prstGeom prst="rect">
            <a:avLst/>
          </a:prstGeom>
        </p:spPr>
        <p:txBody>
          <a:bodyPr anchor="t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628775"/>
            <a:ext cx="3715816" cy="18746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0" y="2204839"/>
            <a:ext cx="3816424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29094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121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10" Type="http://schemas.openxmlformats.org/officeDocument/2006/relationships/image" Target="../media/image4.emf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26522"/>
          </a:solidFill>
          <a:ln w="9525">
            <a:noFill/>
            <a:miter lim="800000"/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en-US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7171" name="Picture 4" descr="st.emf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942975"/>
            <a:ext cx="5272088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0285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1"/>
          <p:cNvSpPr txBox="1">
            <a:spLocks/>
          </p:cNvSpPr>
          <p:nvPr/>
        </p:nvSpPr>
        <p:spPr>
          <a:xfrm>
            <a:off x="2636838" y="6510338"/>
            <a:ext cx="4537075" cy="231775"/>
          </a:xfrm>
          <a:prstGeom prst="rect">
            <a:avLst/>
          </a:prstGeom>
        </p:spPr>
        <p:txBody>
          <a:bodyPr/>
          <a:lstStyle/>
          <a:p>
            <a:pPr algn="ctr" defTabSz="914400">
              <a:defRPr/>
            </a:pPr>
            <a:r>
              <a:rPr lang="en-US" sz="600" dirty="0">
                <a:solidFill>
                  <a:prstClr val="black">
                    <a:lumMod val="65000"/>
                    <a:lumOff val="35000"/>
                  </a:prstClr>
                </a:solidFill>
                <a:latin typeface="Calibri"/>
              </a:rPr>
              <a:t>Copyright © 2013 Symphony Teleca Corp. All rights reserved.  CONFIDENTIAL AND PROPRIETARY</a:t>
            </a:r>
          </a:p>
        </p:txBody>
      </p:sp>
      <p:sp>
        <p:nvSpPr>
          <p:cNvPr id="12" name="Slide Number Placeholder 4"/>
          <p:cNvSpPr txBox="1">
            <a:spLocks/>
          </p:cNvSpPr>
          <p:nvPr/>
        </p:nvSpPr>
        <p:spPr bwMode="auto">
          <a:xfrm>
            <a:off x="8767763" y="6492875"/>
            <a:ext cx="376237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defTabSz="914400">
              <a:defRPr/>
            </a:pPr>
            <a:fld id="{3C8B2B64-5DCA-48FE-8263-603D7DF846B9}" type="slidenum">
              <a:rPr lang="en-US" sz="700">
                <a:solidFill>
                  <a:srgbClr val="595959"/>
                </a:solidFill>
                <a:latin typeface="Calibri" pitchFamily="34" charset="0"/>
              </a:rPr>
              <a:pPr defTabSz="914400">
                <a:defRPr/>
              </a:pPr>
              <a:t>‹#›</a:t>
            </a:fld>
            <a:endParaRPr lang="en-US" sz="700" dirty="0">
              <a:solidFill>
                <a:srgbClr val="595959"/>
              </a:solidFill>
              <a:latin typeface="Calibri" pitchFamily="34" charset="0"/>
            </a:endParaRPr>
          </a:p>
        </p:txBody>
      </p:sp>
      <p:pic>
        <p:nvPicPr>
          <p:cNvPr id="30724" name="Picture 13" descr="Wave orange slide2.tif"/>
          <p:cNvPicPr>
            <a:picLocks noChangeAspect="1"/>
          </p:cNvPicPr>
          <p:nvPr/>
        </p:nvPicPr>
        <p:blipFill>
          <a:blip r:embed="rId8" cstate="print"/>
          <a:srcRect l="858" t="1740"/>
          <a:stretch>
            <a:fillRect/>
          </a:stretch>
        </p:blipFill>
        <p:spPr bwMode="auto">
          <a:xfrm>
            <a:off x="0" y="133350"/>
            <a:ext cx="2781300" cy="1085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25" name="Picture 7" descr="stc_logo.emf"/>
          <p:cNvPicPr>
            <a:picLocks noChangeAspect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201613" y="6394450"/>
            <a:ext cx="1098550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26" name="Picture 9" descr="CCE.emf"/>
          <p:cNvPicPr>
            <a:picLocks noChangeAspect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6619875" y="200025"/>
            <a:ext cx="2225675" cy="115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55523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</p:sldLayoutIdLst>
  <p:txStyles>
    <p:titleStyle>
      <a:lvl1pPr algn="l" rtl="0" fontAlgn="base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C3358E"/>
        </a:buClr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C3358E"/>
        </a:buClr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C3358E"/>
        </a:buClr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C3358E"/>
        </a:buClr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C3358E"/>
        </a:buClr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wift.org/" TargetMode="External"/><Relationship Id="rId2" Type="http://schemas.openxmlformats.org/officeDocument/2006/relationships/hyperlink" Target="http://www.developer.apple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95738" y="1196974"/>
            <a:ext cx="4752975" cy="764699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err="1"/>
              <a:t>iOS</a:t>
            </a:r>
            <a:r>
              <a:rPr lang="en-US" dirty="0"/>
              <a:t> Development training</a:t>
            </a:r>
            <a:br>
              <a:rPr lang="en-US" dirty="0"/>
            </a:br>
            <a:r>
              <a:rPr lang="en-US" dirty="0"/>
              <a:t>Introduction</a:t>
            </a:r>
          </a:p>
        </p:txBody>
      </p:sp>
      <p:sp>
        <p:nvSpPr>
          <p:cNvPr id="65539" name="Subtitle 2"/>
          <p:cNvSpPr>
            <a:spLocks noGrp="1"/>
          </p:cNvSpPr>
          <p:nvPr>
            <p:ph type="subTitle" idx="1"/>
          </p:nvPr>
        </p:nvSpPr>
        <p:spPr bwMode="auto">
          <a:xfrm>
            <a:off x="5292725" y="2492375"/>
            <a:ext cx="3165475" cy="21605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998339" y="6035920"/>
            <a:ext cx="2393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Vyacheslav Kormushkin</a:t>
            </a:r>
          </a:p>
        </p:txBody>
      </p:sp>
    </p:spTree>
    <p:extLst>
      <p:ext uri="{BB962C8B-B14F-4D97-AF65-F5344CB8AC3E}">
        <p14:creationId xmlns:p14="http://schemas.microsoft.com/office/powerpoint/2010/main" val="1042351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 bwMode="auto">
          <a:xfrm>
            <a:off x="539750" y="1236663"/>
            <a:ext cx="8229600" cy="70961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Third Party Frameworks</a:t>
            </a:r>
          </a:p>
        </p:txBody>
      </p:sp>
      <p:sp>
        <p:nvSpPr>
          <p:cNvPr id="67587" name="Content Placeholder 2"/>
          <p:cNvSpPr>
            <a:spLocks noGrp="1"/>
          </p:cNvSpPr>
          <p:nvPr>
            <p:ph idx="1"/>
          </p:nvPr>
        </p:nvSpPr>
        <p:spPr bwMode="auto">
          <a:xfrm>
            <a:off x="539750" y="1811338"/>
            <a:ext cx="8229600" cy="148326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 err="1"/>
              <a:t>Xamarin</a:t>
            </a:r>
            <a:endParaRPr lang="en-US" dirty="0"/>
          </a:p>
          <a:p>
            <a:pPr lvl="1"/>
            <a:r>
              <a:rPr lang="en-US" dirty="0"/>
              <a:t>C#</a:t>
            </a:r>
          </a:p>
          <a:p>
            <a:pPr lvl="1"/>
            <a:r>
              <a:rPr lang="en-US" dirty="0"/>
              <a:t>Cross-platform: iOS, Android, Windows 10</a:t>
            </a:r>
          </a:p>
          <a:p>
            <a:pPr lvl="1"/>
            <a:r>
              <a:rPr lang="en-US" dirty="0" err="1"/>
              <a:t>Xamarin</a:t>
            </a:r>
            <a:r>
              <a:rPr lang="en-US" dirty="0"/>
              <a:t> Studio</a:t>
            </a:r>
          </a:p>
          <a:p>
            <a:pPr lvl="1"/>
            <a:r>
              <a:rPr lang="en-US" dirty="0"/>
              <a:t>Free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92150" y="3432930"/>
            <a:ext cx="8229600" cy="150898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rgbClr val="F26522"/>
              </a:buClr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F26522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F26522"/>
              </a:buClr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F26522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F26522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Appcelerator</a:t>
            </a:r>
            <a:endParaRPr lang="en-US" dirty="0"/>
          </a:p>
          <a:p>
            <a:pPr lvl="1"/>
            <a:r>
              <a:rPr lang="en-US" dirty="0"/>
              <a:t>JavaScript</a:t>
            </a:r>
          </a:p>
          <a:p>
            <a:pPr lvl="1"/>
            <a:r>
              <a:rPr lang="en-US" dirty="0"/>
              <a:t>Cross-platform: </a:t>
            </a:r>
            <a:r>
              <a:rPr lang="en-US" dirty="0" err="1"/>
              <a:t>iOS</a:t>
            </a:r>
            <a:r>
              <a:rPr lang="en-US" dirty="0"/>
              <a:t>, Android, Windows Phone 8, BlackBerry</a:t>
            </a:r>
          </a:p>
          <a:p>
            <a:pPr lvl="1"/>
            <a:r>
              <a:rPr lang="en-US" dirty="0"/>
              <a:t>Titanium Studio</a:t>
            </a:r>
          </a:p>
          <a:p>
            <a:pPr lvl="1"/>
            <a:r>
              <a:rPr lang="en-US" dirty="0"/>
              <a:t>Free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725" y="3654020"/>
            <a:ext cx="1219200" cy="1066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865" y="1231308"/>
            <a:ext cx="2282919" cy="228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9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587" grpId="0" build="p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 bwMode="auto">
          <a:xfrm>
            <a:off x="539750" y="1236663"/>
            <a:ext cx="8229600" cy="70961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Environment setup</a:t>
            </a:r>
          </a:p>
        </p:txBody>
      </p:sp>
      <p:sp>
        <p:nvSpPr>
          <p:cNvPr id="67587" name="Content Placeholder 2"/>
          <p:cNvSpPr>
            <a:spLocks noGrp="1"/>
          </p:cNvSpPr>
          <p:nvPr>
            <p:ph idx="1"/>
          </p:nvPr>
        </p:nvSpPr>
        <p:spPr bwMode="auto">
          <a:xfrm>
            <a:off x="539750" y="1705510"/>
            <a:ext cx="8229600" cy="438713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b="1" dirty="0"/>
              <a:t>Hardware:</a:t>
            </a:r>
          </a:p>
          <a:p>
            <a:r>
              <a:rPr lang="en-US" dirty="0"/>
              <a:t>Mac</a:t>
            </a:r>
          </a:p>
          <a:p>
            <a:pPr lvl="1"/>
            <a:r>
              <a:rPr lang="en-US" dirty="0"/>
              <a:t>Mac mini</a:t>
            </a:r>
          </a:p>
          <a:p>
            <a:pPr lvl="1"/>
            <a:r>
              <a:rPr lang="en-US" dirty="0"/>
              <a:t>MacBook Air</a:t>
            </a:r>
          </a:p>
          <a:p>
            <a:pPr lvl="1"/>
            <a:r>
              <a:rPr lang="en-US" dirty="0"/>
              <a:t>MacBook Pro</a:t>
            </a:r>
          </a:p>
          <a:p>
            <a:pPr lvl="1"/>
            <a:r>
              <a:rPr lang="en-US" dirty="0"/>
              <a:t>iMac</a:t>
            </a:r>
          </a:p>
          <a:p>
            <a:pPr lvl="1"/>
            <a:r>
              <a:rPr lang="en-US" dirty="0" err="1"/>
              <a:t>MacPro</a:t>
            </a:r>
            <a:endParaRPr lang="en-US" dirty="0"/>
          </a:p>
          <a:p>
            <a:r>
              <a:rPr lang="en-US" dirty="0" err="1"/>
              <a:t>Hackintosh</a:t>
            </a:r>
            <a:endParaRPr lang="en-US" dirty="0"/>
          </a:p>
          <a:p>
            <a:r>
              <a:rPr lang="en-US" dirty="0"/>
              <a:t>Virtual Machine</a:t>
            </a:r>
          </a:p>
          <a:p>
            <a:pPr lvl="1"/>
            <a:r>
              <a:rPr lang="en-US" dirty="0" err="1"/>
              <a:t>VMWare</a:t>
            </a:r>
            <a:endParaRPr lang="en-US" dirty="0"/>
          </a:p>
          <a:p>
            <a:pPr lvl="1"/>
            <a:r>
              <a:rPr lang="en-US" dirty="0" err="1"/>
              <a:t>VirtualBox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OS:</a:t>
            </a:r>
          </a:p>
          <a:p>
            <a:r>
              <a:rPr lang="en-US" dirty="0"/>
              <a:t>Mac OS X 10.11 El Capitan, </a:t>
            </a:r>
            <a:r>
              <a:rPr lang="en-US" dirty="0" err="1"/>
              <a:t>macOS</a:t>
            </a:r>
            <a:r>
              <a:rPr lang="en-US" dirty="0"/>
              <a:t> 10.12 Sierra</a:t>
            </a:r>
            <a:r>
              <a:rPr lang="ru-RU" dirty="0"/>
              <a:t>, </a:t>
            </a:r>
            <a:r>
              <a:rPr lang="en-US" dirty="0" err="1"/>
              <a:t>macOS</a:t>
            </a:r>
            <a:r>
              <a:rPr lang="en-US" dirty="0"/>
              <a:t> 10.1</a:t>
            </a:r>
            <a:r>
              <a:rPr lang="ru-RU" dirty="0"/>
              <a:t>3  </a:t>
            </a:r>
            <a:r>
              <a:rPr lang="en-US" dirty="0"/>
              <a:t>High Sierra</a:t>
            </a:r>
          </a:p>
          <a:p>
            <a:pPr marL="0" indent="0">
              <a:buNone/>
            </a:pPr>
            <a:r>
              <a:rPr lang="en-US" b="1" dirty="0"/>
              <a:t>IDE:</a:t>
            </a:r>
          </a:p>
          <a:p>
            <a:r>
              <a:rPr lang="en-US" dirty="0" err="1"/>
              <a:t>Xcode</a:t>
            </a:r>
            <a:r>
              <a:rPr lang="en-US" dirty="0"/>
              <a:t> 9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90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 bwMode="auto">
          <a:xfrm>
            <a:off x="539750" y="1236663"/>
            <a:ext cx="8229600" cy="70961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Useful Resources</a:t>
            </a:r>
          </a:p>
        </p:txBody>
      </p:sp>
      <p:sp>
        <p:nvSpPr>
          <p:cNvPr id="67587" name="Content Placeholder 2"/>
          <p:cNvSpPr>
            <a:spLocks noGrp="1"/>
          </p:cNvSpPr>
          <p:nvPr>
            <p:ph idx="1"/>
          </p:nvPr>
        </p:nvSpPr>
        <p:spPr bwMode="auto">
          <a:xfrm>
            <a:off x="539750" y="1811338"/>
            <a:ext cx="8229600" cy="161766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hlinkClick r:id="rId2"/>
              </a:rPr>
              <a:t>http://www.developer.apple.com</a:t>
            </a:r>
            <a:endParaRPr lang="en-US" dirty="0"/>
          </a:p>
          <a:p>
            <a:r>
              <a:rPr lang="en-US" dirty="0">
                <a:hlinkClick r:id="rId3"/>
              </a:rPr>
              <a:t>http://swift.org</a:t>
            </a:r>
            <a:endParaRPr lang="en-US" dirty="0"/>
          </a:p>
          <a:p>
            <a:r>
              <a:rPr lang="en-US" dirty="0"/>
              <a:t>Developing iOS9 apps for iPhone and iPad – Stanford University – available on iTunes U</a:t>
            </a:r>
          </a:p>
          <a:p>
            <a:r>
              <a:rPr lang="en-US" dirty="0"/>
              <a:t>The Swift Programming Language </a:t>
            </a:r>
            <a:r>
              <a:rPr lang="mr-IN" dirty="0"/>
              <a:t>–</a:t>
            </a:r>
            <a:r>
              <a:rPr lang="en-US" dirty="0"/>
              <a:t> available on </a:t>
            </a:r>
            <a:r>
              <a:rPr lang="en-US" dirty="0" err="1"/>
              <a:t>iBooks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5690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 bwMode="auto">
          <a:xfrm>
            <a:off x="539750" y="3519514"/>
            <a:ext cx="8229600" cy="70961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95690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 bwMode="auto">
          <a:xfrm>
            <a:off x="539750" y="1236663"/>
            <a:ext cx="8229600" cy="70961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Course Prerequisites </a:t>
            </a:r>
            <a:br>
              <a:rPr lang="en-US" dirty="0"/>
            </a:br>
            <a:endParaRPr lang="en-US" dirty="0"/>
          </a:p>
        </p:txBody>
      </p:sp>
      <p:sp>
        <p:nvSpPr>
          <p:cNvPr id="67587" name="Content Placeholder 2"/>
          <p:cNvSpPr>
            <a:spLocks noGrp="1"/>
          </p:cNvSpPr>
          <p:nvPr>
            <p:ph idx="1"/>
          </p:nvPr>
        </p:nvSpPr>
        <p:spPr bwMode="auto">
          <a:xfrm>
            <a:off x="539750" y="1811338"/>
            <a:ext cx="8229600" cy="287530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Any Computer Science course.</a:t>
            </a:r>
          </a:p>
          <a:p>
            <a:r>
              <a:rPr lang="en-US" dirty="0"/>
              <a:t>Experience with any programming language.</a:t>
            </a:r>
          </a:p>
          <a:p>
            <a:r>
              <a:rPr lang="en-US" dirty="0"/>
              <a:t>Basic OOP understanding. You should be familiar with the following terms:</a:t>
            </a:r>
          </a:p>
          <a:p>
            <a:pPr lvl="1"/>
            <a:r>
              <a:rPr lang="en-US" dirty="0"/>
              <a:t>Class</a:t>
            </a:r>
          </a:p>
          <a:p>
            <a:pPr lvl="1"/>
            <a:r>
              <a:rPr lang="en-US" dirty="0"/>
              <a:t>Instance</a:t>
            </a:r>
          </a:p>
          <a:p>
            <a:pPr lvl="1"/>
            <a:r>
              <a:rPr lang="en-US" dirty="0"/>
              <a:t>Instance variable</a:t>
            </a:r>
          </a:p>
          <a:p>
            <a:pPr lvl="1"/>
            <a:r>
              <a:rPr lang="en-US" dirty="0"/>
              <a:t>Method</a:t>
            </a:r>
          </a:p>
          <a:p>
            <a:pPr lvl="1"/>
            <a:r>
              <a:rPr lang="en-US" dirty="0"/>
              <a:t>Superclass/subclass</a:t>
            </a:r>
          </a:p>
          <a:p>
            <a:r>
              <a:rPr lang="en-US" dirty="0"/>
              <a:t>Environment setup.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90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Course Syllabus</a:t>
            </a:r>
          </a:p>
        </p:txBody>
      </p:sp>
      <p:sp>
        <p:nvSpPr>
          <p:cNvPr id="67587" name="Content Placeholder 2"/>
          <p:cNvSpPr>
            <a:spLocks noGrp="1"/>
          </p:cNvSpPr>
          <p:nvPr>
            <p:ph idx="1"/>
          </p:nvPr>
        </p:nvSpPr>
        <p:spPr bwMode="auto">
          <a:xfrm>
            <a:off x="539750" y="2120237"/>
            <a:ext cx="8229600" cy="263338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800" dirty="0"/>
              <a:t>Introduction</a:t>
            </a:r>
          </a:p>
          <a:p>
            <a:r>
              <a:rPr lang="en-US" sz="2800" dirty="0"/>
              <a:t>Swift</a:t>
            </a:r>
            <a:endParaRPr lang="ru-RU" sz="2800" dirty="0"/>
          </a:p>
          <a:p>
            <a:r>
              <a:rPr lang="en-US" sz="2800" dirty="0" err="1"/>
              <a:t>Xcode</a:t>
            </a:r>
            <a:endParaRPr lang="en-US" sz="2800" dirty="0"/>
          </a:p>
          <a:p>
            <a:r>
              <a:rPr lang="en-US" sz="2800" dirty="0"/>
              <a:t>iOS Application Programming</a:t>
            </a:r>
          </a:p>
          <a:p>
            <a:r>
              <a:rPr lang="en-US" sz="2800" dirty="0"/>
              <a:t>Views and View Controllers</a:t>
            </a:r>
          </a:p>
        </p:txBody>
      </p:sp>
    </p:spTree>
    <p:extLst>
      <p:ext uri="{BB962C8B-B14F-4D97-AF65-F5344CB8AC3E}">
        <p14:creationId xmlns:p14="http://schemas.microsoft.com/office/powerpoint/2010/main" val="593406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 bwMode="auto">
          <a:xfrm>
            <a:off x="539750" y="1012296"/>
            <a:ext cx="8229600" cy="70961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What is </a:t>
            </a:r>
            <a:r>
              <a:rPr lang="en-US" dirty="0" err="1"/>
              <a:t>iOS</a:t>
            </a:r>
            <a:r>
              <a:rPr lang="en-US" dirty="0"/>
              <a:t>?</a:t>
            </a:r>
          </a:p>
        </p:txBody>
      </p:sp>
      <p:sp>
        <p:nvSpPr>
          <p:cNvPr id="67587" name="Content Placeholder 2"/>
          <p:cNvSpPr>
            <a:spLocks noGrp="1"/>
          </p:cNvSpPr>
          <p:nvPr>
            <p:ph idx="1"/>
          </p:nvPr>
        </p:nvSpPr>
        <p:spPr bwMode="auto">
          <a:xfrm>
            <a:off x="539750" y="1811338"/>
            <a:ext cx="8229600" cy="161766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dirty="0"/>
              <a:t>A little bit of history: </a:t>
            </a:r>
          </a:p>
          <a:p>
            <a:r>
              <a:rPr lang="en-US" dirty="0"/>
              <a:t>June 2007  - Initially introduced as iPhone OS</a:t>
            </a:r>
          </a:p>
          <a:p>
            <a:r>
              <a:rPr lang="en-US" dirty="0"/>
              <a:t>October 2007 – iPhone OS 2.0 and SDK are announced</a:t>
            </a:r>
          </a:p>
          <a:p>
            <a:r>
              <a:rPr lang="en-US" dirty="0"/>
              <a:t>June 2010 – renamed to </a:t>
            </a:r>
            <a:r>
              <a:rPr lang="en-US" dirty="0" err="1"/>
              <a:t>iOS</a:t>
            </a:r>
            <a:r>
              <a:rPr lang="en-US" dirty="0"/>
              <a:t> along with </a:t>
            </a:r>
            <a:r>
              <a:rPr lang="en-US" dirty="0" err="1"/>
              <a:t>iPad</a:t>
            </a:r>
            <a:r>
              <a:rPr lang="en-US" dirty="0"/>
              <a:t> introduction</a:t>
            </a:r>
          </a:p>
          <a:p>
            <a:r>
              <a:rPr lang="en-US" dirty="0"/>
              <a:t>September 2017 – current version of iOS was released – iOS 11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39750" y="3738583"/>
            <a:ext cx="8229600" cy="124285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rgbClr val="F26522"/>
              </a:buClr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F26522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F26522"/>
              </a:buClr>
              <a:buFont typeface="Arial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F26522"/>
              </a:buClr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F26522"/>
              </a:buClr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Devices that run </a:t>
            </a:r>
            <a:r>
              <a:rPr lang="en-US" dirty="0" err="1"/>
              <a:t>iOS</a:t>
            </a:r>
            <a:r>
              <a:rPr lang="en-US" dirty="0"/>
              <a:t>:</a:t>
            </a:r>
          </a:p>
          <a:p>
            <a:r>
              <a:rPr lang="en-US" dirty="0"/>
              <a:t>iPhone</a:t>
            </a:r>
          </a:p>
          <a:p>
            <a:r>
              <a:rPr lang="en-US" dirty="0" err="1"/>
              <a:t>iPad</a:t>
            </a:r>
            <a:endParaRPr lang="en-US" dirty="0"/>
          </a:p>
          <a:p>
            <a:r>
              <a:rPr lang="en-US" dirty="0"/>
              <a:t>iPod Touch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51630" y="567746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690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587" grpId="0" uiExpand="1" build="p" animBg="1"/>
      <p:bldP spid="67587" grpId="1" uiExpand="1" build="p" animBg="1"/>
      <p:bldP spid="4" grpId="0" animBg="1"/>
      <p:bldP spid="4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1423604"/>
            <a:ext cx="7772400" cy="701542"/>
          </a:xfrm>
        </p:spPr>
        <p:txBody>
          <a:bodyPr/>
          <a:lstStyle/>
          <a:p>
            <a:r>
              <a:rPr lang="en-US" sz="2400" cap="none" dirty="0"/>
              <a:t>Why </a:t>
            </a:r>
            <a:r>
              <a:rPr lang="en-US" sz="2400" cap="none" dirty="0" err="1"/>
              <a:t>iOS</a:t>
            </a:r>
            <a:r>
              <a:rPr lang="en-US" sz="2400" cap="none" dirty="0"/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13" y="1878567"/>
            <a:ext cx="6815138" cy="481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351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39552" y="1352374"/>
            <a:ext cx="10829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Why iOS?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4130"/>
            <a:ext cx="4371975" cy="29078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975" y="2474130"/>
            <a:ext cx="4580317" cy="290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794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 bwMode="auto">
          <a:xfrm>
            <a:off x="539750" y="1236663"/>
            <a:ext cx="8229600" cy="70961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How to develop?</a:t>
            </a:r>
          </a:p>
        </p:txBody>
      </p:sp>
      <p:sp>
        <p:nvSpPr>
          <p:cNvPr id="3" name="Oval 2"/>
          <p:cNvSpPr/>
          <p:nvPr/>
        </p:nvSpPr>
        <p:spPr>
          <a:xfrm>
            <a:off x="3344523" y="1946275"/>
            <a:ext cx="2476958" cy="82018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iOS</a:t>
            </a:r>
            <a:r>
              <a:rPr lang="en-US" dirty="0"/>
              <a:t> development</a:t>
            </a:r>
          </a:p>
        </p:txBody>
      </p:sp>
      <p:sp>
        <p:nvSpPr>
          <p:cNvPr id="6" name="Right Arrow 5"/>
          <p:cNvSpPr/>
          <p:nvPr/>
        </p:nvSpPr>
        <p:spPr>
          <a:xfrm rot="7324090">
            <a:off x="2182692" y="3122611"/>
            <a:ext cx="1244765" cy="72934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5400000">
            <a:off x="3971163" y="3275223"/>
            <a:ext cx="1244765" cy="72934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3460306">
            <a:off x="5772707" y="3122715"/>
            <a:ext cx="1244765" cy="72934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9750" y="4728137"/>
            <a:ext cx="2309570" cy="9934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Native SDK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444543" y="4728137"/>
            <a:ext cx="2309570" cy="9934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459780" y="4728137"/>
            <a:ext cx="2309570" cy="9934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Third party framework </a:t>
            </a:r>
          </a:p>
        </p:txBody>
      </p:sp>
    </p:spTree>
    <p:extLst>
      <p:ext uri="{BB962C8B-B14F-4D97-AF65-F5344CB8AC3E}">
        <p14:creationId xmlns:p14="http://schemas.microsoft.com/office/powerpoint/2010/main" val="215957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8" grpId="0" animBg="1"/>
      <p:bldP spid="15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 bwMode="auto">
          <a:xfrm>
            <a:off x="539750" y="1236663"/>
            <a:ext cx="8229600" cy="70961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Native </a:t>
            </a:r>
            <a:r>
              <a:rPr lang="en-US" dirty="0" err="1"/>
              <a:t>iOS</a:t>
            </a:r>
            <a:r>
              <a:rPr lang="en-US" dirty="0"/>
              <a:t> development</a:t>
            </a:r>
          </a:p>
        </p:txBody>
      </p:sp>
      <p:sp>
        <p:nvSpPr>
          <p:cNvPr id="3" name="Oval 2"/>
          <p:cNvSpPr/>
          <p:nvPr/>
        </p:nvSpPr>
        <p:spPr>
          <a:xfrm>
            <a:off x="539750" y="2287207"/>
            <a:ext cx="3130775" cy="68186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Language</a:t>
            </a:r>
          </a:p>
        </p:txBody>
      </p:sp>
      <p:sp>
        <p:nvSpPr>
          <p:cNvPr id="4" name="Right Arrow 3"/>
          <p:cNvSpPr/>
          <p:nvPr/>
        </p:nvSpPr>
        <p:spPr>
          <a:xfrm rot="20584451">
            <a:off x="3809006" y="1945569"/>
            <a:ext cx="1257339" cy="57985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 rot="467100">
            <a:off x="3832703" y="2610073"/>
            <a:ext cx="1257339" cy="57985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170916" y="1534130"/>
            <a:ext cx="2285106" cy="7530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Objective-C</a:t>
            </a:r>
          </a:p>
        </p:txBody>
      </p:sp>
      <p:sp>
        <p:nvSpPr>
          <p:cNvPr id="9" name="Rectangle 8"/>
          <p:cNvSpPr/>
          <p:nvPr/>
        </p:nvSpPr>
        <p:spPr>
          <a:xfrm>
            <a:off x="5170916" y="2793116"/>
            <a:ext cx="2285106" cy="7530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Swift</a:t>
            </a:r>
          </a:p>
        </p:txBody>
      </p:sp>
      <p:sp>
        <p:nvSpPr>
          <p:cNvPr id="10" name="Oval 9"/>
          <p:cNvSpPr/>
          <p:nvPr/>
        </p:nvSpPr>
        <p:spPr>
          <a:xfrm>
            <a:off x="539750" y="4589903"/>
            <a:ext cx="3130775" cy="68186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</a:t>
            </a:r>
          </a:p>
        </p:txBody>
      </p:sp>
      <p:sp>
        <p:nvSpPr>
          <p:cNvPr id="11" name="Right Arrow 10"/>
          <p:cNvSpPr/>
          <p:nvPr/>
        </p:nvSpPr>
        <p:spPr>
          <a:xfrm rot="20584451">
            <a:off x="3809007" y="4299976"/>
            <a:ext cx="1257339" cy="57985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467100">
            <a:off x="3832704" y="4964480"/>
            <a:ext cx="1257339" cy="57985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9517" y="3694252"/>
            <a:ext cx="1262982" cy="12629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6278" y="5050298"/>
            <a:ext cx="1086221" cy="108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90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7" grpId="0" animBg="1"/>
      <p:bldP spid="5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 bwMode="auto">
          <a:xfrm>
            <a:off x="539750" y="1236663"/>
            <a:ext cx="8229600" cy="70961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Web Development</a:t>
            </a:r>
          </a:p>
        </p:txBody>
      </p:sp>
      <p:sp>
        <p:nvSpPr>
          <p:cNvPr id="67587" name="Content Placeholder 2"/>
          <p:cNvSpPr>
            <a:spLocks noGrp="1"/>
          </p:cNvSpPr>
          <p:nvPr>
            <p:ph idx="1"/>
          </p:nvPr>
        </p:nvSpPr>
        <p:spPr bwMode="auto">
          <a:xfrm>
            <a:off x="539750" y="1811338"/>
            <a:ext cx="8229600" cy="161766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Adobe </a:t>
            </a:r>
            <a:r>
              <a:rPr lang="en-US" dirty="0" err="1"/>
              <a:t>PhoneGap</a:t>
            </a:r>
            <a:endParaRPr lang="en-US" dirty="0"/>
          </a:p>
          <a:p>
            <a:r>
              <a:rPr lang="en-US" dirty="0"/>
              <a:t>JavaScript + HTML5</a:t>
            </a:r>
          </a:p>
          <a:p>
            <a:r>
              <a:rPr lang="en-US" dirty="0"/>
              <a:t>Cross-platform development:</a:t>
            </a:r>
          </a:p>
          <a:p>
            <a:pPr lvl="1"/>
            <a:r>
              <a:rPr lang="en-US" dirty="0" err="1"/>
              <a:t>iOS</a:t>
            </a:r>
            <a:endParaRPr lang="en-US" dirty="0"/>
          </a:p>
          <a:p>
            <a:pPr lvl="1"/>
            <a:r>
              <a:rPr lang="en-US" dirty="0"/>
              <a:t>Android</a:t>
            </a:r>
          </a:p>
          <a:p>
            <a:pPr lvl="1"/>
            <a:r>
              <a:rPr lang="en-US" dirty="0"/>
              <a:t>Windows Phone 8</a:t>
            </a:r>
          </a:p>
          <a:p>
            <a:pPr lvl="1"/>
            <a:r>
              <a:rPr lang="en-US" dirty="0"/>
              <a:t>BlackBerry</a:t>
            </a:r>
          </a:p>
          <a:p>
            <a:pPr lvl="1"/>
            <a:r>
              <a:rPr lang="en-US" dirty="0"/>
              <a:t>Symbian</a:t>
            </a:r>
          </a:p>
          <a:p>
            <a:pPr lvl="1"/>
            <a:r>
              <a:rPr lang="en-US" dirty="0" err="1"/>
              <a:t>Tizen</a:t>
            </a:r>
            <a:endParaRPr lang="en-US" dirty="0"/>
          </a:p>
          <a:p>
            <a:pPr lvl="1"/>
            <a:r>
              <a:rPr lang="en-US" dirty="0"/>
              <a:t>...</a:t>
            </a:r>
          </a:p>
          <a:p>
            <a:r>
              <a:rPr lang="en-US" dirty="0"/>
              <a:t>Variety of frameworks:</a:t>
            </a:r>
          </a:p>
          <a:p>
            <a:pPr lvl="1"/>
            <a:r>
              <a:rPr lang="en-US" dirty="0" err="1"/>
              <a:t>jQuery</a:t>
            </a:r>
            <a:r>
              <a:rPr lang="en-US" dirty="0"/>
              <a:t> Mobile</a:t>
            </a:r>
          </a:p>
          <a:p>
            <a:pPr lvl="1"/>
            <a:r>
              <a:rPr lang="en-US" dirty="0"/>
              <a:t>Ionic</a:t>
            </a:r>
          </a:p>
          <a:p>
            <a:pPr lvl="1"/>
            <a:r>
              <a:rPr lang="en-US" dirty="0" err="1"/>
              <a:t>Sencha</a:t>
            </a:r>
            <a:r>
              <a:rPr lang="en-US" dirty="0"/>
              <a:t> Touch</a:t>
            </a:r>
          </a:p>
          <a:p>
            <a:pPr lvl="1"/>
            <a:r>
              <a:rPr lang="en-US" dirty="0"/>
              <a:t>Kendo UI Complete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690406"/>
      </p:ext>
    </p:extLst>
  </p:cSld>
  <p:clrMapOvr>
    <a:masterClrMapping/>
  </p:clrMapOvr>
</p:sld>
</file>

<file path=ppt/theme/theme1.xml><?xml version="1.0" encoding="utf-8"?>
<a:theme xmlns:a="http://schemas.openxmlformats.org/drawingml/2006/main" name="3_Custom Design">
  <a:themeElements>
    <a:clrScheme name="STC">
      <a:dk1>
        <a:srgbClr val="000000"/>
      </a:dk1>
      <a:lt1>
        <a:srgbClr val="FFFFFF"/>
      </a:lt1>
      <a:dk2>
        <a:srgbClr val="004970"/>
      </a:dk2>
      <a:lt2>
        <a:srgbClr val="BFBFBF"/>
      </a:lt2>
      <a:accent1>
        <a:srgbClr val="F26522"/>
      </a:accent1>
      <a:accent2>
        <a:srgbClr val="2E6EB7"/>
      </a:accent2>
      <a:accent3>
        <a:srgbClr val="823591"/>
      </a:accent3>
      <a:accent4>
        <a:srgbClr val="C3358E"/>
      </a:accent4>
      <a:accent5>
        <a:srgbClr val="4CB74C"/>
      </a:accent5>
      <a:accent6>
        <a:srgbClr val="255C2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9_Custom Design">
  <a:themeElements>
    <a:clrScheme name="STC">
      <a:dk1>
        <a:srgbClr val="000000"/>
      </a:dk1>
      <a:lt1>
        <a:srgbClr val="FFFFFF"/>
      </a:lt1>
      <a:dk2>
        <a:srgbClr val="004970"/>
      </a:dk2>
      <a:lt2>
        <a:srgbClr val="BFBFBF"/>
      </a:lt2>
      <a:accent1>
        <a:srgbClr val="F26522"/>
      </a:accent1>
      <a:accent2>
        <a:srgbClr val="2E6EB7"/>
      </a:accent2>
      <a:accent3>
        <a:srgbClr val="823591"/>
      </a:accent3>
      <a:accent4>
        <a:srgbClr val="C3358E"/>
      </a:accent4>
      <a:accent5>
        <a:srgbClr val="4CB74C"/>
      </a:accent5>
      <a:accent6>
        <a:srgbClr val="255C25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4684</TotalTime>
  <Words>286</Words>
  <Application>Microsoft Macintosh PowerPoint</Application>
  <PresentationFormat>On-screen Show (4:3)</PresentationFormat>
  <Paragraphs>92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Mangal</vt:lpstr>
      <vt:lpstr>3_Custom Design</vt:lpstr>
      <vt:lpstr>9_Custom Design</vt:lpstr>
      <vt:lpstr>iOS Development training Introduction</vt:lpstr>
      <vt:lpstr>Course Prerequisites  </vt:lpstr>
      <vt:lpstr>Course Syllabus</vt:lpstr>
      <vt:lpstr>What is iOS?</vt:lpstr>
      <vt:lpstr>Why iOS?</vt:lpstr>
      <vt:lpstr>PowerPoint Presentation</vt:lpstr>
      <vt:lpstr>How to develop?</vt:lpstr>
      <vt:lpstr>Native iOS development</vt:lpstr>
      <vt:lpstr>Web Development</vt:lpstr>
      <vt:lpstr>Third Party Frameworks</vt:lpstr>
      <vt:lpstr>Environment setup</vt:lpstr>
      <vt:lpstr>Useful Resources</vt:lpstr>
      <vt:lpstr>Questions?</vt:lpstr>
    </vt:vector>
  </TitlesOfParts>
  <Company>SymphonyTeleca</Company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iOS Development training</dc:title>
  <dc:creator>Vyacheslav Kormushkin</dc:creator>
  <cp:lastModifiedBy>Microsoft Office User</cp:lastModifiedBy>
  <cp:revision>42</cp:revision>
  <dcterms:created xsi:type="dcterms:W3CDTF">2014-10-17T13:46:55Z</dcterms:created>
  <dcterms:modified xsi:type="dcterms:W3CDTF">2018-03-14T14:55:04Z</dcterms:modified>
</cp:coreProperties>
</file>

<file path=docProps/thumbnail.jpeg>
</file>